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9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D39BE-1A16-3BA6-CC1D-4538CA15D0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9D7692-E790-B731-51ED-F95CAE6417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7B3D2C-ABD6-05AA-C403-6CF96461E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2561C-61C1-4030-A103-10999AA36251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0D66E2-1FD8-9C75-7674-00C4BEF31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85BEC7-325F-4F0F-69F8-7FC758566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F56D3-9A0A-48A6-8AC7-F9A2414E9A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0662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C8208-8958-629A-AC30-82599B7BD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58D0D0-AECA-DBEF-2D87-04EFB3FACE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0E0911-41C1-6B9F-71B2-126CE1A9F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2561C-61C1-4030-A103-10999AA36251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C2C629-82ED-B3AB-12D5-ACBAFCB96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86E1EA-3FBD-262D-50DC-3FB397D8E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F56D3-9A0A-48A6-8AC7-F9A2414E9A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6493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CC107F-9B48-429E-3564-C9CB194000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41D728-AEDE-349E-B12E-46523238C2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883B84-CA34-8947-11BC-67BA44E5E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2561C-61C1-4030-A103-10999AA36251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F52F97-E22C-56E6-7A72-A0F3E0C3A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730866-8DAF-2472-A10F-23416AFC3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F56D3-9A0A-48A6-8AC7-F9A2414E9A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486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B1153-0EF0-236D-B404-D167BE2C3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8E7CC7-7070-98E4-52BB-4AD978003E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3D1535-F3FD-ED21-064C-065064866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2561C-61C1-4030-A103-10999AA36251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2334E-28AC-71C8-B7D2-E7A312676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040758-5D00-DB06-EB71-6E8805E19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F56D3-9A0A-48A6-8AC7-F9A2414E9A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651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2DD37-116F-D2F4-8DCF-92EAD0889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60A162-C9CB-71B2-DB9A-D5FF0FB4BF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AD2E15-9E71-EA49-BA7B-0C2CA39B0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2561C-61C1-4030-A103-10999AA36251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841ADE-CECF-93F5-21D1-0D92557E7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80F1B8-D060-CD15-1342-84BBB23B4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F56D3-9A0A-48A6-8AC7-F9A2414E9A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944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3D0B2-5258-4CBF-75A8-B81E34057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E53F3-6EA6-E9A1-D242-696C93BC63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49C3B8-0941-8039-9E9A-A9232323DF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E15FAF-BD9C-971D-9F1C-9751C394D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2561C-61C1-4030-A103-10999AA36251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538075-A30E-B7E8-5340-DF57C4710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F28111-92F6-7CAA-1D53-EE5DEEB2A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F56D3-9A0A-48A6-8AC7-F9A2414E9A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907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34475-DF7E-636E-F969-85ABE401C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DD2002-6531-07B4-F31B-0F9DB53C2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72A5B1-23C2-8611-2908-63743585FF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84EA36-7787-EFE0-75BC-E95828CBCA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3B35A4-C1E3-C4BB-DFAC-D4B13E72DB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C406EE-EDD1-9D28-9B6E-65E35FF1D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2561C-61C1-4030-A103-10999AA36251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826D1A-0CE4-92C0-441E-5CF0C9065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3B7B4C-F647-B802-1D34-53CFFE63F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F56D3-9A0A-48A6-8AC7-F9A2414E9A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0412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D0A2F-6043-E9F6-3152-4BAFEDEB9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B8968A-B25F-1886-4E51-30E5E5938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2561C-61C1-4030-A103-10999AA36251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0F51EF-BABD-F307-9648-810310AF8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C8CF32-B51A-1488-D4A5-685D15D0A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F56D3-9A0A-48A6-8AC7-F9A2414E9A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8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0D780C-4877-C47F-1C25-45E17F6B2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2561C-61C1-4030-A103-10999AA36251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BD3CF2-E549-12F0-0C44-127D1A22C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6C47B9-E0CD-D384-E17C-BDCA5AF1A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F56D3-9A0A-48A6-8AC7-F9A2414E9A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840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47BBD-6628-703A-24FF-E751B7592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95077-427A-6A31-3A13-C940314D1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098DF3-D716-9231-58E9-611A7E114D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69F698-58D5-F409-A168-696CFA7DE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2561C-61C1-4030-A103-10999AA36251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4A0F26-2DF1-E524-5B4B-8D961CDFF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E0A70C-161D-8DB3-3311-2937F365F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F56D3-9A0A-48A6-8AC7-F9A2414E9A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4445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FADE3-684C-1204-9FBE-30D804D34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ABF0FF-BFC8-21CD-ADB7-2F99AD2932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407C2A-2F2B-2D2B-017A-A5BF3479A8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5BC06E-E800-2561-D721-62E9D6707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2561C-61C1-4030-A103-10999AA36251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E6001D-6DEA-6EAF-C448-685BA6910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3596F8-B219-B681-B829-968E2E004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F56D3-9A0A-48A6-8AC7-F9A2414E9A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03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BF7315-6B37-AE41-39D4-E6B1AA44F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35129B-832D-A2C4-6241-7814FF2A73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0277B7-2FA5-0CDA-523C-920BA14C65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32561C-61C1-4030-A103-10999AA36251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B1F943-144E-8488-D335-3B305E331C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165DA6-DF45-D55D-545F-AA6BCCA365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9DF56D3-9A0A-48A6-8AC7-F9A2414E9A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024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Jennifer.butler2@csschool.co.uk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Jennifer.butler2@csschool.co.uk" TargetMode="Externa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868D14-EC58-B005-099D-DC0858C900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80407" y="743447"/>
            <a:ext cx="3973385" cy="3692028"/>
          </a:xfrm>
          <a:noFill/>
        </p:spPr>
        <p:txBody>
          <a:bodyPr>
            <a:normAutofit/>
          </a:bodyPr>
          <a:lstStyle/>
          <a:p>
            <a:pPr algn="l"/>
            <a:r>
              <a:rPr lang="en-GB" sz="5200" dirty="0"/>
              <a:t>Food &amp; Nutrition Trust Schools Competition 2026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37FBD4-EDC3-100D-3936-8B7D0FCA3B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0408" y="4629234"/>
            <a:ext cx="3973386" cy="1485319"/>
          </a:xfrm>
          <a:noFill/>
        </p:spPr>
        <p:txBody>
          <a:bodyPr>
            <a:normAutofit/>
          </a:bodyPr>
          <a:lstStyle/>
          <a:p>
            <a:pPr algn="l"/>
            <a:r>
              <a:rPr lang="en-GB" dirty="0" err="1"/>
              <a:t>TrustEd</a:t>
            </a:r>
            <a:r>
              <a:rPr lang="en-GB" dirty="0"/>
              <a:t> and beyond!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C74DB2-73AC-D7E5-3E81-559F22C4009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1" b="1928"/>
          <a:stretch>
            <a:fillRect/>
          </a:stretch>
        </p:blipFill>
        <p:spPr>
          <a:xfrm>
            <a:off x="20" y="10"/>
            <a:ext cx="6992881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418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12DC76-58CE-FAB8-225B-64FEB5CA1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GB" sz="5400" dirty="0"/>
              <a:t>Theme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AF8F8-41D9-316F-36F5-37B91E07C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dirty="0"/>
              <a:t>Teacakes should be presented in the theme of </a:t>
            </a:r>
            <a:r>
              <a:rPr lang="en-GB" sz="3600" dirty="0"/>
              <a:t>‘Around the world in a bite’</a:t>
            </a:r>
            <a:endParaRPr lang="en-GB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09DF37-38D2-8F04-FF49-DEC95318DA5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699" b="-1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43449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1ED9A4-FF84-6799-9B6E-E505B02B7C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542EC48-414F-1452-AE68-6ABD1217D9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FC21B0-DB74-F753-3037-856EC9A78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GB" sz="5400" dirty="0"/>
              <a:t>Submissions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0EA124AF-64E3-5F89-9DB6-053EA1044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C86245-BA03-BB22-3EB8-7E72B6895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dirty="0"/>
              <a:t>You will need: </a:t>
            </a:r>
          </a:p>
          <a:p>
            <a:r>
              <a:rPr lang="en-GB" sz="2200" dirty="0"/>
              <a:t>A clear, high-quality photograph</a:t>
            </a:r>
          </a:p>
          <a:p>
            <a:r>
              <a:rPr lang="en-GB" sz="2200" dirty="0"/>
              <a:t>A description of your entry including details of how the entry meets the challenge criteria</a:t>
            </a:r>
          </a:p>
          <a:p>
            <a:r>
              <a:rPr lang="en-GB" sz="2200" dirty="0"/>
              <a:t>Your school name </a:t>
            </a:r>
          </a:p>
          <a:p>
            <a:r>
              <a:rPr lang="en-GB" sz="2200" dirty="0"/>
              <a:t>Your age or year group </a:t>
            </a:r>
          </a:p>
          <a:p>
            <a:endParaRPr lang="en-GB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DE1906-9B03-435A-5D89-15B1B6B4275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699" b="-1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71574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2B0AEF-79DF-08C2-2BE0-AE3081A02C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B3D6BB6-C5A0-744B-F5DB-A526833439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4D7D86-74EB-0A14-7419-D4CB807BB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GB" sz="5400" dirty="0"/>
              <a:t>Tips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303AC0FA-8964-772F-6E74-01AEAD8FA7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BD286-8D38-0332-53DF-EE7186299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492359" cy="3320668"/>
          </a:xfrm>
        </p:spPr>
        <p:txBody>
          <a:bodyPr>
            <a:normAutofit fontScale="92500" lnSpcReduction="10000"/>
          </a:bodyPr>
          <a:lstStyle/>
          <a:p>
            <a:r>
              <a:rPr lang="en-GB" sz="2200" dirty="0"/>
              <a:t>Use a range of finishing techniques such as garnishing and decoration e.g. piping. </a:t>
            </a:r>
          </a:p>
          <a:p>
            <a:r>
              <a:rPr lang="en-GB" sz="2200" dirty="0"/>
              <a:t>Create a structure/layers</a:t>
            </a:r>
          </a:p>
          <a:p>
            <a:r>
              <a:rPr lang="en-GB" sz="2200" dirty="0"/>
              <a:t>Contrast colours and textures on the plate</a:t>
            </a:r>
          </a:p>
          <a:p>
            <a:r>
              <a:rPr lang="en-GB" sz="2200" dirty="0"/>
              <a:t>Add colour with fruit/leaves/zest</a:t>
            </a:r>
          </a:p>
          <a:p>
            <a:r>
              <a:rPr lang="en-GB" sz="2200" dirty="0"/>
              <a:t>Create patterns and shapes</a:t>
            </a:r>
          </a:p>
          <a:p>
            <a:r>
              <a:rPr lang="en-GB" sz="2200" dirty="0"/>
              <a:t>Stick to the brief – </a:t>
            </a:r>
            <a:r>
              <a:rPr lang="en-GB" sz="2600" dirty="0"/>
              <a:t>‘Around the world in a bite’. </a:t>
            </a:r>
            <a:endParaRPr lang="en-GB" sz="2200" dirty="0"/>
          </a:p>
          <a:p>
            <a:endParaRPr lang="en-GB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AD7F35-4EC9-F295-1AE8-2EAAAB45EAA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699" b="-1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90177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F66AE9C-6D25-053F-0B32-8EFB38CC6C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39EE075-1137-4BC2-3B99-536DFEE4C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9BED8D-666E-6A47-D4AB-094F41DCF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GB" sz="5400" dirty="0"/>
              <a:t>How </a:t>
            </a:r>
            <a:r>
              <a:rPr lang="en-GB" sz="5400"/>
              <a:t>will it work? </a:t>
            </a:r>
            <a:endParaRPr lang="en-GB" sz="5400" dirty="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C25E178-51FF-1192-C660-26A103CC4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C5B1A0-A87A-95E9-4BA5-95D1553E3F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en-GB" dirty="0"/>
              <a:t>Photo entries to be emailed to </a:t>
            </a:r>
            <a:r>
              <a:rPr lang="en-GB" u="sng" dirty="0">
                <a:hlinkClick r:id="rId2"/>
              </a:rPr>
              <a:t>Jennifer.butler2@csschool.co.uk</a:t>
            </a:r>
            <a:r>
              <a:rPr lang="en-GB" dirty="0"/>
              <a:t> by Friday 22</a:t>
            </a:r>
            <a:r>
              <a:rPr lang="en-GB" baseline="30000" dirty="0"/>
              <a:t>nd</a:t>
            </a:r>
            <a:r>
              <a:rPr lang="en-GB" dirty="0"/>
              <a:t> May.</a:t>
            </a:r>
          </a:p>
          <a:p>
            <a:pPr lvl="0"/>
            <a:r>
              <a:rPr lang="en-GB" dirty="0"/>
              <a:t>Photo entries will be judged by a panel comprising of Church Stretton school staff. </a:t>
            </a:r>
          </a:p>
          <a:p>
            <a:pPr lvl="0"/>
            <a:r>
              <a:rPr lang="en-GB" dirty="0"/>
              <a:t>The winners from each year will go forward to the final, where finalists from trust schools will come to CSS to recreate their designs on Thursday 4</a:t>
            </a:r>
            <a:r>
              <a:rPr lang="en-GB" baseline="30000" dirty="0"/>
              <a:t>th</a:t>
            </a:r>
            <a:r>
              <a:rPr lang="en-GB" dirty="0"/>
              <a:t> June. </a:t>
            </a:r>
          </a:p>
          <a:p>
            <a:pPr lvl="0"/>
            <a:r>
              <a:rPr lang="en-GB" dirty="0"/>
              <a:t>These will then be judged by a panel comprising of representatives from the Trust. </a:t>
            </a:r>
          </a:p>
          <a:p>
            <a:pPr lvl="0"/>
            <a:r>
              <a:rPr lang="en-GB" dirty="0"/>
              <a:t>There will be 5 age group Champions (1 each from EYFS/KS1/2/3/4).</a:t>
            </a:r>
          </a:p>
          <a:p>
            <a:pPr lvl="0"/>
            <a:r>
              <a:rPr lang="en-GB" dirty="0"/>
              <a:t>We will also choose an overall winner for outstanding work that was not a prize winner.  </a:t>
            </a:r>
          </a:p>
          <a:p>
            <a:pPr lvl="0"/>
            <a:r>
              <a:rPr lang="en-GB" b="1" dirty="0"/>
              <a:t>Winning entries may be submitted to a national competition and, if selected, will be showcased at the </a:t>
            </a:r>
            <a:r>
              <a:rPr lang="en-GB" b="1" dirty="0" err="1"/>
              <a:t>Tunnock’s</a:t>
            </a:r>
            <a:r>
              <a:rPr lang="en-GB" b="1" dirty="0"/>
              <a:t> factory in Glasgow and featured in a printed book of winning designs.</a:t>
            </a:r>
            <a:endParaRPr lang="en-GB" dirty="0"/>
          </a:p>
          <a:p>
            <a:endParaRPr lang="en-GB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EF9212-B5C4-E377-6329-9E871C8FFA2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699" b="-1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01214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1E9986A5-A7D1-4022-BAC0-885FB7A141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2F6D1-7C51-CEB9-F9E4-B7369B71A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544570"/>
            <a:ext cx="3344528" cy="1703830"/>
          </a:xfrm>
        </p:spPr>
        <p:txBody>
          <a:bodyPr anchor="ctr">
            <a:normAutofit/>
          </a:bodyPr>
          <a:lstStyle/>
          <a:p>
            <a:r>
              <a:rPr lang="en-GB" sz="4800" dirty="0"/>
              <a:t>Next steps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95D43D-EC27-FBAB-A46C-709525D8C62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6957" r="3" b="173"/>
          <a:stretch>
            <a:fillRect/>
          </a:stretch>
        </p:blipFill>
        <p:spPr>
          <a:xfrm>
            <a:off x="20" y="-1"/>
            <a:ext cx="3975444" cy="4306593"/>
          </a:xfrm>
          <a:custGeom>
            <a:avLst/>
            <a:gdLst/>
            <a:ahLst/>
            <a:cxnLst/>
            <a:rect l="l" t="t" r="r" b="b"/>
            <a:pathLst>
              <a:path w="3975464" h="4365555">
                <a:moveTo>
                  <a:pt x="0" y="0"/>
                </a:moveTo>
                <a:lnTo>
                  <a:pt x="3954724" y="0"/>
                </a:lnTo>
                <a:lnTo>
                  <a:pt x="3944328" y="441228"/>
                </a:lnTo>
                <a:cubicBezTo>
                  <a:pt x="3942781" y="508796"/>
                  <a:pt x="3939430" y="576877"/>
                  <a:pt x="3951159" y="643804"/>
                </a:cubicBezTo>
                <a:cubicBezTo>
                  <a:pt x="3980543" y="810736"/>
                  <a:pt x="3979900" y="978310"/>
                  <a:pt x="3967011" y="1146396"/>
                </a:cubicBezTo>
                <a:cubicBezTo>
                  <a:pt x="3954123" y="1321150"/>
                  <a:pt x="3931569" y="1495262"/>
                  <a:pt x="3940203" y="1671170"/>
                </a:cubicBezTo>
                <a:cubicBezTo>
                  <a:pt x="3945230" y="1770534"/>
                  <a:pt x="3953091" y="1869643"/>
                  <a:pt x="3953091" y="1969263"/>
                </a:cubicBezTo>
                <a:cubicBezTo>
                  <a:pt x="3955799" y="2447623"/>
                  <a:pt x="3948581" y="2926496"/>
                  <a:pt x="3959665" y="3405241"/>
                </a:cubicBezTo>
                <a:cubicBezTo>
                  <a:pt x="3962629" y="3529479"/>
                  <a:pt x="3949097" y="3653076"/>
                  <a:pt x="3946777" y="3777057"/>
                </a:cubicBezTo>
                <a:cubicBezTo>
                  <a:pt x="3944973" y="3878089"/>
                  <a:pt x="3947873" y="3979056"/>
                  <a:pt x="3950499" y="4080023"/>
                </a:cubicBezTo>
                <a:lnTo>
                  <a:pt x="3952324" y="4346210"/>
                </a:lnTo>
                <a:lnTo>
                  <a:pt x="3923793" y="4344582"/>
                </a:lnTo>
                <a:cubicBezTo>
                  <a:pt x="3869166" y="4337251"/>
                  <a:pt x="3813841" y="4336693"/>
                  <a:pt x="3759075" y="4342933"/>
                </a:cubicBezTo>
                <a:cubicBezTo>
                  <a:pt x="3703277" y="4347626"/>
                  <a:pt x="3647607" y="4354981"/>
                  <a:pt x="3591682" y="4357645"/>
                </a:cubicBezTo>
                <a:cubicBezTo>
                  <a:pt x="3349688" y="4370998"/>
                  <a:pt x="3107046" y="4367447"/>
                  <a:pt x="2865549" y="4346991"/>
                </a:cubicBezTo>
                <a:cubicBezTo>
                  <a:pt x="2661378" y="4329084"/>
                  <a:pt x="2456048" y="4328501"/>
                  <a:pt x="2251775" y="4345215"/>
                </a:cubicBezTo>
                <a:cubicBezTo>
                  <a:pt x="2200819" y="4349148"/>
                  <a:pt x="2149862" y="4359293"/>
                  <a:pt x="2098906" y="4351937"/>
                </a:cubicBezTo>
                <a:cubicBezTo>
                  <a:pt x="2025044" y="4342895"/>
                  <a:pt x="1950494" y="4340688"/>
                  <a:pt x="1876224" y="4345343"/>
                </a:cubicBezTo>
                <a:cubicBezTo>
                  <a:pt x="1700042" y="4352318"/>
                  <a:pt x="1523986" y="4361576"/>
                  <a:pt x="1347676" y="4359039"/>
                </a:cubicBezTo>
                <a:cubicBezTo>
                  <a:pt x="1064484" y="4355108"/>
                  <a:pt x="781420" y="4341031"/>
                  <a:pt x="498101" y="4351430"/>
                </a:cubicBezTo>
                <a:cubicBezTo>
                  <a:pt x="364340" y="4356376"/>
                  <a:pt x="230578" y="4360752"/>
                  <a:pt x="96817" y="4355568"/>
                </a:cubicBezTo>
                <a:lnTo>
                  <a:pt x="0" y="4349268"/>
                </a:ln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A327F7-B383-9006-1656-2B5ABC79F49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697" r="-2" b="-2"/>
          <a:stretch>
            <a:fillRect/>
          </a:stretch>
        </p:blipFill>
        <p:spPr>
          <a:xfrm>
            <a:off x="4148881" y="-1"/>
            <a:ext cx="3872656" cy="4306594"/>
          </a:xfrm>
          <a:custGeom>
            <a:avLst/>
            <a:gdLst/>
            <a:ahLst/>
            <a:cxnLst/>
            <a:rect l="l" t="t" r="r" b="b"/>
            <a:pathLst>
              <a:path w="3872656" h="4370715">
                <a:moveTo>
                  <a:pt x="9308" y="0"/>
                </a:moveTo>
                <a:lnTo>
                  <a:pt x="3851998" y="0"/>
                </a:lnTo>
                <a:lnTo>
                  <a:pt x="3841520" y="444702"/>
                </a:lnTo>
                <a:cubicBezTo>
                  <a:pt x="3839973" y="512270"/>
                  <a:pt x="3836622" y="580351"/>
                  <a:pt x="3848351" y="647278"/>
                </a:cubicBezTo>
                <a:cubicBezTo>
                  <a:pt x="3877736" y="814210"/>
                  <a:pt x="3877092" y="981784"/>
                  <a:pt x="3864203" y="1149870"/>
                </a:cubicBezTo>
                <a:cubicBezTo>
                  <a:pt x="3851315" y="1324624"/>
                  <a:pt x="3828761" y="1498736"/>
                  <a:pt x="3837395" y="1674644"/>
                </a:cubicBezTo>
                <a:cubicBezTo>
                  <a:pt x="3842422" y="1774008"/>
                  <a:pt x="3850284" y="1873117"/>
                  <a:pt x="3850284" y="1972737"/>
                </a:cubicBezTo>
                <a:cubicBezTo>
                  <a:pt x="3852991" y="2451097"/>
                  <a:pt x="3845773" y="2929970"/>
                  <a:pt x="3856857" y="3408715"/>
                </a:cubicBezTo>
                <a:cubicBezTo>
                  <a:pt x="3859821" y="3532953"/>
                  <a:pt x="3846289" y="3656550"/>
                  <a:pt x="3843969" y="3780531"/>
                </a:cubicBezTo>
                <a:cubicBezTo>
                  <a:pt x="3842165" y="3881563"/>
                  <a:pt x="3845065" y="3982530"/>
                  <a:pt x="3847691" y="4083497"/>
                </a:cubicBezTo>
                <a:lnTo>
                  <a:pt x="3849494" y="4346466"/>
                </a:lnTo>
                <a:lnTo>
                  <a:pt x="3739963" y="4345485"/>
                </a:lnTo>
                <a:cubicBezTo>
                  <a:pt x="3702780" y="4346420"/>
                  <a:pt x="3665581" y="4348259"/>
                  <a:pt x="3628383" y="4349908"/>
                </a:cubicBezTo>
                <a:cubicBezTo>
                  <a:pt x="3508316" y="4356655"/>
                  <a:pt x="3387918" y="4354828"/>
                  <a:pt x="3268119" y="4344454"/>
                </a:cubicBezTo>
                <a:cubicBezTo>
                  <a:pt x="3196206" y="4335589"/>
                  <a:pt x="3123466" y="4335589"/>
                  <a:pt x="3051553" y="4344454"/>
                </a:cubicBezTo>
                <a:cubicBezTo>
                  <a:pt x="2869715" y="4368829"/>
                  <a:pt x="2685977" y="4376260"/>
                  <a:pt x="2502751" y="4366648"/>
                </a:cubicBezTo>
                <a:cubicBezTo>
                  <a:pt x="2288987" y="4357263"/>
                  <a:pt x="2075733" y="4337859"/>
                  <a:pt x="1861843" y="4332533"/>
                </a:cubicBezTo>
                <a:cubicBezTo>
                  <a:pt x="1726297" y="4329109"/>
                  <a:pt x="1589733" y="4319851"/>
                  <a:pt x="1455972" y="4342552"/>
                </a:cubicBezTo>
                <a:cubicBezTo>
                  <a:pt x="1319536" y="4365887"/>
                  <a:pt x="1184374" y="4354980"/>
                  <a:pt x="1048318" y="4348258"/>
                </a:cubicBezTo>
                <a:cubicBezTo>
                  <a:pt x="946532" y="4340953"/>
                  <a:pt x="844365" y="4340953"/>
                  <a:pt x="742578" y="4348258"/>
                </a:cubicBezTo>
                <a:cubicBezTo>
                  <a:pt x="618869" y="4360661"/>
                  <a:pt x="494432" y="4364263"/>
                  <a:pt x="370214" y="4359038"/>
                </a:cubicBezTo>
                <a:cubicBezTo>
                  <a:pt x="296007" y="4355170"/>
                  <a:pt x="221738" y="4351270"/>
                  <a:pt x="147421" y="4348702"/>
                </a:cubicBezTo>
                <a:lnTo>
                  <a:pt x="13040" y="4347289"/>
                </a:lnTo>
                <a:lnTo>
                  <a:pt x="371" y="4103870"/>
                </a:lnTo>
                <a:cubicBezTo>
                  <a:pt x="-757" y="4012134"/>
                  <a:pt x="886" y="3920334"/>
                  <a:pt x="2690" y="3828598"/>
                </a:cubicBezTo>
                <a:cubicBezTo>
                  <a:pt x="5913" y="3670768"/>
                  <a:pt x="16095" y="3513067"/>
                  <a:pt x="20090" y="3355238"/>
                </a:cubicBezTo>
                <a:cubicBezTo>
                  <a:pt x="25761" y="3127790"/>
                  <a:pt x="3336" y="2900469"/>
                  <a:pt x="10940" y="2573142"/>
                </a:cubicBezTo>
                <a:cubicBezTo>
                  <a:pt x="20218" y="2391979"/>
                  <a:pt x="14032" y="2111578"/>
                  <a:pt x="14677" y="1830024"/>
                </a:cubicBezTo>
                <a:cubicBezTo>
                  <a:pt x="15451" y="1640269"/>
                  <a:pt x="5268" y="1450771"/>
                  <a:pt x="6171" y="1261145"/>
                </a:cubicBezTo>
                <a:cubicBezTo>
                  <a:pt x="6815" y="1121522"/>
                  <a:pt x="19961" y="982540"/>
                  <a:pt x="25374" y="843301"/>
                </a:cubicBezTo>
                <a:cubicBezTo>
                  <a:pt x="30078" y="673215"/>
                  <a:pt x="25426" y="502988"/>
                  <a:pt x="11455" y="333401"/>
                </a:cubicBezTo>
                <a:cubicBezTo>
                  <a:pt x="4817" y="239678"/>
                  <a:pt x="5623" y="145890"/>
                  <a:pt x="8088" y="52087"/>
                </a:cubicBez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2EAB8F-95D6-288D-EF22-CF685A1968E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829" r="4765" b="-3"/>
          <a:stretch>
            <a:fillRect/>
          </a:stretch>
        </p:blipFill>
        <p:spPr>
          <a:xfrm>
            <a:off x="8194953" y="-1"/>
            <a:ext cx="3997047" cy="4306593"/>
          </a:xfrm>
          <a:custGeom>
            <a:avLst/>
            <a:gdLst/>
            <a:ahLst/>
            <a:cxnLst/>
            <a:rect l="l" t="t" r="r" b="b"/>
            <a:pathLst>
              <a:path w="3997047" h="4358703">
                <a:moveTo>
                  <a:pt x="9389" y="0"/>
                </a:moveTo>
                <a:lnTo>
                  <a:pt x="3997047" y="0"/>
                </a:lnTo>
                <a:lnTo>
                  <a:pt x="3997047" y="4347477"/>
                </a:lnTo>
                <a:lnTo>
                  <a:pt x="3922844" y="4341211"/>
                </a:lnTo>
                <a:cubicBezTo>
                  <a:pt x="3821334" y="4336140"/>
                  <a:pt x="3719771" y="4340396"/>
                  <a:pt x="3618208" y="4343440"/>
                </a:cubicBezTo>
                <a:cubicBezTo>
                  <a:pt x="3488013" y="4347245"/>
                  <a:pt x="3357819" y="4358659"/>
                  <a:pt x="3227370" y="4344455"/>
                </a:cubicBezTo>
                <a:cubicBezTo>
                  <a:pt x="3152388" y="4335717"/>
                  <a:pt x="3076577" y="4336833"/>
                  <a:pt x="3001887" y="4347752"/>
                </a:cubicBezTo>
                <a:cubicBezTo>
                  <a:pt x="2932216" y="4357340"/>
                  <a:pt x="2861768" y="4360092"/>
                  <a:pt x="2791563" y="4355995"/>
                </a:cubicBezTo>
                <a:cubicBezTo>
                  <a:pt x="2658694" y="4350416"/>
                  <a:pt x="2524678" y="4346991"/>
                  <a:pt x="2391171" y="4351303"/>
                </a:cubicBezTo>
                <a:cubicBezTo>
                  <a:pt x="2185433" y="4357898"/>
                  <a:pt x="1979696" y="4363985"/>
                  <a:pt x="1773830" y="4351303"/>
                </a:cubicBezTo>
                <a:cubicBezTo>
                  <a:pt x="1620961" y="4342172"/>
                  <a:pt x="1468090" y="4341031"/>
                  <a:pt x="1315220" y="4345723"/>
                </a:cubicBezTo>
                <a:cubicBezTo>
                  <a:pt x="1162350" y="4350416"/>
                  <a:pt x="1009480" y="4359927"/>
                  <a:pt x="856610" y="4351303"/>
                </a:cubicBezTo>
                <a:cubicBezTo>
                  <a:pt x="678261" y="4341158"/>
                  <a:pt x="499913" y="4342933"/>
                  <a:pt x="321565" y="4344708"/>
                </a:cubicBezTo>
                <a:cubicBezTo>
                  <a:pt x="235449" y="4345596"/>
                  <a:pt x="149428" y="4348323"/>
                  <a:pt x="63422" y="4349686"/>
                </a:cubicBezTo>
                <a:lnTo>
                  <a:pt x="12951" y="4349060"/>
                </a:lnTo>
                <a:lnTo>
                  <a:pt x="371" y="4107346"/>
                </a:lnTo>
                <a:cubicBezTo>
                  <a:pt x="-757" y="4015610"/>
                  <a:pt x="887" y="3923810"/>
                  <a:pt x="2691" y="3832074"/>
                </a:cubicBezTo>
                <a:cubicBezTo>
                  <a:pt x="5913" y="3674244"/>
                  <a:pt x="16095" y="3516543"/>
                  <a:pt x="20090" y="3358714"/>
                </a:cubicBezTo>
                <a:cubicBezTo>
                  <a:pt x="25761" y="3131266"/>
                  <a:pt x="3336" y="2903945"/>
                  <a:pt x="10940" y="2576618"/>
                </a:cubicBezTo>
                <a:cubicBezTo>
                  <a:pt x="20219" y="2395455"/>
                  <a:pt x="14032" y="2115054"/>
                  <a:pt x="14677" y="1833500"/>
                </a:cubicBezTo>
                <a:cubicBezTo>
                  <a:pt x="15451" y="1643745"/>
                  <a:pt x="5269" y="1454247"/>
                  <a:pt x="6171" y="1264621"/>
                </a:cubicBezTo>
                <a:cubicBezTo>
                  <a:pt x="6815" y="1124998"/>
                  <a:pt x="19961" y="986016"/>
                  <a:pt x="25375" y="846777"/>
                </a:cubicBezTo>
                <a:cubicBezTo>
                  <a:pt x="30078" y="676691"/>
                  <a:pt x="25426" y="506464"/>
                  <a:pt x="11455" y="336877"/>
                </a:cubicBezTo>
                <a:cubicBezTo>
                  <a:pt x="4818" y="243154"/>
                  <a:pt x="5623" y="149366"/>
                  <a:pt x="8088" y="55563"/>
                </a:cubicBezTo>
                <a:close/>
              </a:path>
            </a:pathLst>
          </a:custGeom>
        </p:spPr>
      </p:pic>
      <p:sp>
        <p:nvSpPr>
          <p:cNvPr id="21" name="sketch line">
            <a:extLst>
              <a:ext uri="{FF2B5EF4-FFF2-40B4-BE49-F238E27FC236}">
                <a16:creationId xmlns:a16="http://schemas.microsoft.com/office/drawing/2014/main" id="{D2758DA7-6A89-49A1-B9F5-546D99324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422904" y="5413767"/>
            <a:ext cx="1554480" cy="18288"/>
          </a:xfrm>
          <a:custGeom>
            <a:avLst/>
            <a:gdLst>
              <a:gd name="csX0" fmla="*/ 0 w 1554480"/>
              <a:gd name="csY0" fmla="*/ 0 h 18288"/>
              <a:gd name="csX1" fmla="*/ 549250 w 1554480"/>
              <a:gd name="csY1" fmla="*/ 0 h 18288"/>
              <a:gd name="csX2" fmla="*/ 1082954 w 1554480"/>
              <a:gd name="csY2" fmla="*/ 0 h 18288"/>
              <a:gd name="csX3" fmla="*/ 1554480 w 1554480"/>
              <a:gd name="csY3" fmla="*/ 0 h 18288"/>
              <a:gd name="csX4" fmla="*/ 1554480 w 1554480"/>
              <a:gd name="csY4" fmla="*/ 18288 h 18288"/>
              <a:gd name="csX5" fmla="*/ 1067410 w 1554480"/>
              <a:gd name="csY5" fmla="*/ 18288 h 18288"/>
              <a:gd name="csX6" fmla="*/ 549250 w 1554480"/>
              <a:gd name="csY6" fmla="*/ 18288 h 18288"/>
              <a:gd name="csX7" fmla="*/ 0 w 1554480"/>
              <a:gd name="csY7" fmla="*/ 18288 h 18288"/>
              <a:gd name="csX8" fmla="*/ 0 w 1554480"/>
              <a:gd name="csY8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EE4F46-F0C4-5647-5299-B21C85D2D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3582" y="4544570"/>
            <a:ext cx="7147481" cy="1703830"/>
          </a:xfrm>
        </p:spPr>
        <p:txBody>
          <a:bodyPr anchor="ctr">
            <a:normAutofit/>
          </a:bodyPr>
          <a:lstStyle/>
          <a:p>
            <a:r>
              <a:rPr lang="en-GB" sz="2000" dirty="0"/>
              <a:t>For more details, to register your interest and get tips/techniques on chocolate work, sugar work, chocolate soil, fruit gels &amp; biscuit tuilles, email Mrs Butler </a:t>
            </a:r>
            <a:r>
              <a:rPr lang="en-GB" sz="2000" dirty="0">
                <a:hlinkClick r:id="rId5"/>
              </a:rPr>
              <a:t>Jennifer.butler2@csschool.co.uk</a:t>
            </a:r>
            <a:r>
              <a:rPr lang="en-GB" sz="2000" dirty="0"/>
              <a:t>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1622047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309</Words>
  <Application>Microsoft Office PowerPoint</Application>
  <PresentationFormat>Widescreen</PresentationFormat>
  <Paragraphs>27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Office Theme</vt:lpstr>
      <vt:lpstr>Food &amp; Nutrition Trust Schools Competition 2026</vt:lpstr>
      <vt:lpstr>Theme</vt:lpstr>
      <vt:lpstr>Submissions</vt:lpstr>
      <vt:lpstr>Tips</vt:lpstr>
      <vt:lpstr>How will it work? </vt:lpstr>
      <vt:lpstr>Next steps</vt:lpstr>
    </vt:vector>
  </TitlesOfParts>
  <Company>Telford and Wrekin IDT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Butler, Jennifer</dc:creator>
  <cp:lastModifiedBy>Taylor, Penny</cp:lastModifiedBy>
  <cp:revision>2</cp:revision>
  <dcterms:created xsi:type="dcterms:W3CDTF">2026-03-20T15:16:04Z</dcterms:created>
  <dcterms:modified xsi:type="dcterms:W3CDTF">2026-04-27T07:59:16Z</dcterms:modified>
</cp:coreProperties>
</file>